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5" r:id="rId3"/>
  </p:sldMasterIdLst>
  <p:notesMasterIdLst>
    <p:notesMasterId r:id="rId14"/>
  </p:notesMasterIdLst>
  <p:sldIdLst>
    <p:sldId id="256" r:id="rId4"/>
    <p:sldId id="257" r:id="rId5"/>
    <p:sldId id="258" r:id="rId6"/>
    <p:sldId id="259" r:id="rId7"/>
    <p:sldId id="268" r:id="rId8"/>
    <p:sldId id="269" r:id="rId9"/>
    <p:sldId id="270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42" autoAdjust="0"/>
    <p:restoredTop sz="86450" autoAdjust="0"/>
  </p:normalViewPr>
  <p:slideViewPr>
    <p:cSldViewPr showGuides="1">
      <p:cViewPr varScale="1">
        <p:scale>
          <a:sx n="71" d="100"/>
          <a:sy n="71" d="100"/>
        </p:scale>
        <p:origin x="192" y="928"/>
      </p:cViewPr>
      <p:guideLst>
        <p:guide orient="horz" pos="2160"/>
        <p:guide pos="2880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12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41CF39A0-E9C8-5720-B685-42D3B87BB21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EF3CAC-4852-C5F1-ADE9-92B8C5A2902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FA6D62AA-E15F-210C-5EF0-CDBC8AA71C5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063F821-9893-4B76-7D79-30E6AC91A9C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217549D-3C9C-7FEC-F9F3-9F589FFD948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B1DEF59-EE9B-9F78-BB58-7ACB1C476D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9FC5A3F-4A1E-8549-A9F7-95DA33FF2A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9795404-C386-22F9-34A6-3284FE87EF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8AFA4C97-1D12-FEAB-066C-3495436F5F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604A874B-3C14-F2AE-0D1C-E84CC51F31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CCC3642-1A26-2545-8C67-7CE1117BA608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ECF51A34-C3AA-150E-8BBB-F16ED03428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A005EC3A-D366-2B16-D076-A33B0BBE78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Specification content: 3.2.1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48827413-185E-A11B-021B-E9D238046F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D742C9E-6DD8-914E-ADDC-272747EC4CE8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77E8FC19-D273-6D32-1919-694D0B9C24D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8B688E49-F91B-5984-6784-214F2E0E97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EAB266AA-1E2E-E1AD-D99E-F66A297C35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67ABD1F-B996-094E-9805-7BB56EE6A345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06BC0D5A-C34B-CC4C-0CBA-DAB7EB4798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55EB8EE2-87C5-5AF6-159D-62F55D7BFE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1413" y="4500563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781ABF4F-66ED-3E2D-3836-274CFDB08B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6F01AF8-79F9-514A-896A-EB48539FD597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E3E38679-C65B-E3E0-6BED-E2ECB70CCA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E6F21E89-7342-836D-12FB-8BB841D9AC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1413" y="4500563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>
                <a:latin typeface="Arial" panose="020B0604020202020204" pitchFamily="34" charset="0"/>
              </a:rPr>
              <a:t>Tutor: It is inaccurate to define multitasking as ‘running at the same time’ or ‘concurrently’, unless there is more than a single core. Students need to understand this distinction.</a:t>
            </a:r>
            <a:endParaRPr lang="en-US" altLang="en-US" dirty="0">
              <a:latin typeface="Arial" panose="020B0604020202020204" pitchFamily="34" charset="0"/>
            </a:endParaRPr>
          </a:p>
          <a:p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E30E11F8-4E95-FAD4-AA9F-D3A80D5CB2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620FF2B-EDF7-2046-90A5-A4260A11E840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3C31ACF2-38A0-40EA-1D43-3BA1A26C8A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24D5829F-4CDA-9091-B7DC-903CEFCF0A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1413" y="4500563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9BD9D4AE-733F-8A3B-3C60-454E1E70B6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28BE9AC-8DCC-CC4A-A036-6FD0BCD722AF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82DC40A1-07AC-CB14-D17F-AF32AE6144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2804BB7E-06AA-9CC5-4207-888B6D224D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1413" y="4500563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127B5888-64A4-627D-C2AC-7349EC5B64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9265DF8-695E-FC46-A54C-92FE7BFBF998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B1D851A2-C5F2-10BB-D290-9DE7D6BAF7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A7AC0562-C8F8-660D-E9F5-7DC2DEC0CA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7F060ABB-F491-A462-6C47-2D74C3E65F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5A96E84-F4CF-E64F-817E-0BBC92B4F383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B81CAA19-EE99-604B-CD63-D13449F3DC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916B4A92-614F-ACD3-416E-1593CD2745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1B6AB907-D54D-ABE7-8E16-887F508E8E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B59CAC1-12FD-1343-B1B2-004B7D9328EE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0BFDF-9548-0259-A2D4-59C5084D4AAB}"/>
              </a:ext>
            </a:extLst>
          </p:cNvPr>
          <p:cNvSpPr txBox="1">
            <a:spLocks/>
          </p:cNvSpPr>
          <p:nvPr userDrawn="1"/>
        </p:nvSpPr>
        <p:spPr>
          <a:xfrm>
            <a:off x="-11113" y="2492375"/>
            <a:ext cx="9144001" cy="1873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dirty="0" err="1"/>
          </a:p>
          <a:p>
            <a:pPr>
              <a:defRPr/>
            </a:pPr>
            <a:r>
              <a:rPr lang="en-GB" altLang="en-US" sz="4400" dirty="0"/>
              <a:t>Y10-04-P21:</a:t>
            </a:r>
          </a:p>
          <a:p>
            <a:pPr>
              <a:defRPr/>
            </a:pPr>
            <a:r>
              <a:rPr lang="en-GB" altLang="en-US" sz="4400" dirty="0"/>
              <a:t>OS: process management</a:t>
            </a:r>
            <a:endParaRPr lang="en-GB" altLang="en-US" sz="4400" kern="0"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00A176F3-17DC-124C-3E44-82CC645F9EC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11113" y="0"/>
            <a:ext cx="9155113" cy="900113"/>
          </a:xfrm>
          <a:prstGeom prst="rect">
            <a:avLst/>
          </a:prstGeom>
          <a:solidFill>
            <a:srgbClr val="E5734D"/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 sz="200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8FC4FC5-DDB0-C48A-28F8-B2F8F918A8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55831318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196001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5AA5466-E125-DCC9-961A-37A775F6928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042605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1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1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E2F8088-E15A-301B-BEF5-9ACC9A9F93E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481653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6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3F47D8F-DCE9-BAF4-D364-E216200A14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79866432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half" idx="1"/>
          </p:nvPr>
        </p:nvSpPr>
        <p:spPr>
          <a:xfrm>
            <a:off x="468313" y="2212975"/>
            <a:ext cx="2303462" cy="359251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0"/>
          </p:nvPr>
        </p:nvSpPr>
        <p:spPr>
          <a:xfrm>
            <a:off x="3421063" y="2212975"/>
            <a:ext cx="2303462" cy="3449638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half" idx="11"/>
          </p:nvPr>
        </p:nvSpPr>
        <p:spPr>
          <a:xfrm>
            <a:off x="6156325" y="2212975"/>
            <a:ext cx="2592388" cy="3736975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97AE033-EA04-0E96-AE7D-41EBDF1AE066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82827071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195388"/>
            <a:ext cx="91440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A0D2E5A8-8E80-DE10-7F72-45710ABB1AC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19623948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360997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GB" altLang="en-US" dirty="0"/>
              <a:t>Body text </a:t>
            </a:r>
            <a:r>
              <a:rPr lang="en-GB" altLang="en-US" dirty="0" err="1"/>
              <a:t>xxxxxxxxxxxxxxxxxxxxxxxxxxxxxxxxxxxxxxxxx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endParaRPr lang="en-GB" alt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8B87E37-52CE-2EFF-E44C-2B9C21EBE2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96011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lways Learning">
            <a:extLst>
              <a:ext uri="{FF2B5EF4-FFF2-40B4-BE49-F238E27FC236}">
                <a16:creationId xmlns:a16="http://schemas.microsoft.com/office/drawing/2014/main" id="{29580CDB-BC4E-96BB-5CAF-47C47D20E9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altLang="en-US" dirty="0"/>
              <a:t>Heading</a:t>
            </a:r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5513"/>
            <a:ext cx="4027487" cy="3681412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5512"/>
            <a:ext cx="4027488" cy="3681411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5A8B204-4B62-D191-55A2-169E7AA294A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85832188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56E3D04-2EC9-0AF8-05B2-A82CD8BE9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6257896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E9C653DF-1538-57FA-C9D3-5FBDC0793A2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24508308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7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1"/>
            <a:ext cx="5111751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58DCF6-2E9C-BDAC-8E56-FFA416A7501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18068050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DA72C-5EF2-554C-20BD-430566BF8E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27230467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lways Learning">
            <a:extLst>
              <a:ext uri="{FF2B5EF4-FFF2-40B4-BE49-F238E27FC236}">
                <a16:creationId xmlns:a16="http://schemas.microsoft.com/office/drawing/2014/main" id="{048B0722-1673-E2E7-F376-687E005D8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3B11A9D-A1E3-588D-6A50-714122FE6B3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59538"/>
            <a:ext cx="9144000" cy="2873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</a:t>
            </a:r>
          </a:p>
        </p:txBody>
      </p:sp>
      <p:sp>
        <p:nvSpPr>
          <p:cNvPr id="1028" name="TextBox 1">
            <a:extLst>
              <a:ext uri="{FF2B5EF4-FFF2-40B4-BE49-F238E27FC236}">
                <a16:creationId xmlns:a16="http://schemas.microsoft.com/office/drawing/2014/main" id="{43106559-8B69-B130-2E86-0BD6C53502D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175" y="0"/>
            <a:ext cx="9136063" cy="493713"/>
          </a:xfrm>
          <a:prstGeom prst="rect">
            <a:avLst/>
          </a:prstGeom>
          <a:solidFill>
            <a:srgbClr val="E5734D">
              <a:alpha val="50196"/>
            </a:srgbClr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600" b="1" dirty="0"/>
              <a:t>Y10-04-P21: OS: process management</a:t>
            </a:r>
            <a:endParaRPr lang="en-GB" altLang="en-US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4" r:id="rId1"/>
    <p:sldLayoutId id="2147485005" r:id="rId2"/>
    <p:sldLayoutId id="2147485006" r:id="rId3"/>
    <p:sldLayoutId id="2147485007" r:id="rId4"/>
    <p:sldLayoutId id="2147485008" r:id="rId5"/>
    <p:sldLayoutId id="2147485009" r:id="rId6"/>
    <p:sldLayoutId id="2147485010" r:id="rId7"/>
    <p:sldLayoutId id="2147485011" r:id="rId8"/>
    <p:sldLayoutId id="2147485012" r:id="rId9"/>
    <p:sldLayoutId id="2147485013" r:id="rId10"/>
    <p:sldLayoutId id="2147485014" r:id="rId11"/>
    <p:sldLayoutId id="2147485015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>
            <a:extLst>
              <a:ext uri="{FF2B5EF4-FFF2-40B4-BE49-F238E27FC236}">
                <a16:creationId xmlns:a16="http://schemas.microsoft.com/office/drawing/2014/main" id="{741CD0E5-C4C7-C2F9-3917-DC489EEC4E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Wrap up: you have learned how to…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2A047F-62E2-4BEE-F8B1-BB8999791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6263" y="1698625"/>
            <a:ext cx="7991475" cy="4105275"/>
          </a:xfrm>
        </p:spPr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en-GB" dirty="0"/>
              <a:t>Describe how an OS uses scheduling to give each active process a share of CPU time.</a:t>
            </a:r>
          </a:p>
          <a:p>
            <a:pPr lvl="1">
              <a:defRPr/>
            </a:pPr>
            <a:r>
              <a:rPr lang="en-GB" dirty="0"/>
              <a:t>Processes queue up to use the CPU</a:t>
            </a:r>
          </a:p>
          <a:p>
            <a:pPr lvl="1">
              <a:defRPr/>
            </a:pPr>
            <a:r>
              <a:rPr lang="en-GB" dirty="0"/>
              <a:t>The process at the front of the queue gets exclusive use of the CPU whilst the others wait for their turn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dirty="0"/>
              <a:t>Describe how the OS uses paging and virtual memory to share RAM between processes.</a:t>
            </a:r>
          </a:p>
          <a:p>
            <a:pPr lvl="1">
              <a:defRPr/>
            </a:pPr>
            <a:r>
              <a:rPr lang="en-GB"/>
              <a:t>Non-running </a:t>
            </a:r>
            <a:r>
              <a:rPr lang="en-GB" dirty="0"/>
              <a:t>p</a:t>
            </a:r>
            <a:r>
              <a:rPr lang="en-GB"/>
              <a:t>rocesses </a:t>
            </a:r>
            <a:r>
              <a:rPr lang="en-GB" dirty="0"/>
              <a:t>are moved out of RAM into virtual memory. They are moved in units called pages. This is done to free up space for new processes.  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40964" name="Footer Placeholder 3">
            <a:extLst>
              <a:ext uri="{FF2B5EF4-FFF2-40B4-BE49-F238E27FC236}">
                <a16:creationId xmlns:a16="http://schemas.microsoft.com/office/drawing/2014/main" id="{5FE69F12-01FE-59E5-7235-C67ECB5C1F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1">
            <a:extLst>
              <a:ext uri="{FF2B5EF4-FFF2-40B4-BE49-F238E27FC236}">
                <a16:creationId xmlns:a16="http://schemas.microsoft.com/office/drawing/2014/main" id="{99BBF5E9-D2E1-1456-62C5-C7D4CB83761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6387" name="Title 2">
            <a:extLst>
              <a:ext uri="{FF2B5EF4-FFF2-40B4-BE49-F238E27FC236}">
                <a16:creationId xmlns:a16="http://schemas.microsoft.com/office/drawing/2014/main" id="{91FF781E-9881-A6EE-F462-D451E13BAD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93750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Learning objectives</a:t>
            </a:r>
            <a:endParaRPr lang="en-GB" altLang="en-US"/>
          </a:p>
        </p:txBody>
      </p:sp>
      <p:sp>
        <p:nvSpPr>
          <p:cNvPr id="16388" name="Content Placeholder 3">
            <a:extLst>
              <a:ext uri="{FF2B5EF4-FFF2-40B4-BE49-F238E27FC236}">
                <a16:creationId xmlns:a16="http://schemas.microsoft.com/office/drawing/2014/main" id="{9C1B32A2-316D-99BE-7FBB-DB1F7E14F3EF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7388" y="1657350"/>
            <a:ext cx="7991475" cy="4406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altLang="en-US" dirty="0"/>
              <a:t>In this lesson you will learn to:</a:t>
            </a:r>
          </a:p>
          <a:p>
            <a:pPr lvl="1"/>
            <a:r>
              <a:rPr lang="en-GB" altLang="en-US" dirty="0"/>
              <a:t>Describe how an OS uses scheduling to give each active process a share of CPU time</a:t>
            </a:r>
          </a:p>
          <a:p>
            <a:pPr lvl="1"/>
            <a:r>
              <a:rPr lang="en-GB" altLang="en-US" dirty="0"/>
              <a:t>Describe how the OS uses paging and virtual memory to share RAM between processes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alt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dirty="0"/>
              <a:t>For more information and additional student activities see Topic 3.2 of the student book.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1">
            <a:extLst>
              <a:ext uri="{FF2B5EF4-FFF2-40B4-BE49-F238E27FC236}">
                <a16:creationId xmlns:a16="http://schemas.microsoft.com/office/drawing/2014/main" id="{1FD663D7-52A6-931E-982E-C9AE3B28052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8435" name="Title 2">
            <a:extLst>
              <a:ext uri="{FF2B5EF4-FFF2-40B4-BE49-F238E27FC236}">
                <a16:creationId xmlns:a16="http://schemas.microsoft.com/office/drawing/2014/main" id="{0CA58AC9-149B-BF26-144F-FA98BE8176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1756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Operating systems</a:t>
            </a:r>
            <a:endParaRPr lang="en-GB" altLang="en-US"/>
          </a:p>
        </p:txBody>
      </p:sp>
      <p:sp>
        <p:nvSpPr>
          <p:cNvPr id="19459" name="Content Placeholder 3">
            <a:extLst>
              <a:ext uri="{FF2B5EF4-FFF2-40B4-BE49-F238E27FC236}">
                <a16:creationId xmlns:a16="http://schemas.microsoft.com/office/drawing/2014/main" id="{5C1295A7-50EF-2829-DEDB-57551719DD01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704850" y="1624013"/>
            <a:ext cx="7991475" cy="4037012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dirty="0"/>
              <a:t>Previously you learned the main functions of operating systems:</a:t>
            </a:r>
            <a:br>
              <a:rPr lang="en-GB" dirty="0"/>
            </a:br>
            <a:endParaRPr lang="en-GB" dirty="0"/>
          </a:p>
          <a:p>
            <a:pPr lvl="1">
              <a:defRPr/>
            </a:pPr>
            <a:r>
              <a:rPr lang="en-GB" dirty="0"/>
              <a:t>process management</a:t>
            </a:r>
          </a:p>
          <a:p>
            <a:pPr lvl="1">
              <a:defRPr/>
            </a:pPr>
            <a:r>
              <a:rPr lang="en-GB" dirty="0"/>
              <a:t>file management </a:t>
            </a:r>
          </a:p>
          <a:p>
            <a:pPr lvl="1">
              <a:defRPr/>
            </a:pPr>
            <a:r>
              <a:rPr lang="en-GB" dirty="0"/>
              <a:t>user management</a:t>
            </a:r>
          </a:p>
          <a:p>
            <a:pPr lvl="1">
              <a:defRPr/>
            </a:pPr>
            <a:r>
              <a:rPr lang="en-GB" dirty="0"/>
              <a:t>peripheral management.</a:t>
            </a:r>
          </a:p>
          <a:p>
            <a:pPr>
              <a:defRPr/>
            </a:pPr>
            <a:endParaRPr lang="en-GB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dirty="0"/>
              <a:t>You learned that the OS stores files in directories organised in hierarchies.</a:t>
            </a:r>
          </a:p>
          <a:p>
            <a:pPr>
              <a:defRPr/>
            </a:pPr>
            <a:endParaRPr lang="en-GB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dirty="0"/>
              <a:t>In this lesson, you will learn about how the OS manages processes.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1">
            <a:extLst>
              <a:ext uri="{FF2B5EF4-FFF2-40B4-BE49-F238E27FC236}">
                <a16:creationId xmlns:a16="http://schemas.microsoft.com/office/drawing/2014/main" id="{88EC3726-B440-D89A-2C86-E9860D44E44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0483" name="Title 2">
            <a:extLst>
              <a:ext uri="{FF2B5EF4-FFF2-40B4-BE49-F238E27FC236}">
                <a16:creationId xmlns:a16="http://schemas.microsoft.com/office/drawing/2014/main" id="{EBCD959D-7937-2A0A-84F3-153ED2CA2F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96938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Processes</a:t>
            </a:r>
            <a:endParaRPr lang="en-GB" altLang="en-US"/>
          </a:p>
        </p:txBody>
      </p:sp>
      <p:sp>
        <p:nvSpPr>
          <p:cNvPr id="20484" name="Content Placeholder 3">
            <a:extLst>
              <a:ext uri="{FF2B5EF4-FFF2-40B4-BE49-F238E27FC236}">
                <a16:creationId xmlns:a16="http://schemas.microsoft.com/office/drawing/2014/main" id="{71904236-21AB-7C0A-F88A-3B51CC9968AF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452438" y="1760538"/>
            <a:ext cx="7991475" cy="3609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When a program is run, it is copied from the secondary storage into the memory so that it can be executed by the CPU.</a:t>
            </a:r>
          </a:p>
          <a:p>
            <a:r>
              <a:rPr lang="en-GB" altLang="en-US"/>
              <a:t>Programs in the memory that are being executed (or waiting to be) are called </a:t>
            </a:r>
            <a:r>
              <a:rPr lang="en-GB" altLang="en-US" b="1">
                <a:solidFill>
                  <a:srgbClr val="D60093"/>
                </a:solidFill>
              </a:rPr>
              <a:t>processes</a:t>
            </a:r>
            <a:r>
              <a:rPr lang="en-GB" altLang="en-US"/>
              <a:t>.</a:t>
            </a:r>
          </a:p>
          <a:p>
            <a:r>
              <a:rPr lang="en-GB" altLang="en-US"/>
              <a:t>Some processes are visible to the user, but there are many that run in the background.</a:t>
            </a:r>
          </a:p>
          <a:p>
            <a:r>
              <a:rPr lang="en-GB" altLang="en-US"/>
              <a:t>Often there are many processes that need to access the CPU simultaneously.</a:t>
            </a:r>
          </a:p>
          <a:p>
            <a:r>
              <a:rPr lang="en-GB" altLang="en-US"/>
              <a:t>As </a:t>
            </a:r>
            <a:r>
              <a:rPr lang="en-GB" altLang="en-US" i="1"/>
              <a:t>each CPU can only carry out one instruction at a time</a:t>
            </a:r>
            <a:r>
              <a:rPr lang="en-GB" altLang="en-US"/>
              <a:t>, the OS is responsible for allocating CPU time to each of the processes, alongside access to other hardware such as the memory and peripherals.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1">
            <a:extLst>
              <a:ext uri="{FF2B5EF4-FFF2-40B4-BE49-F238E27FC236}">
                <a16:creationId xmlns:a16="http://schemas.microsoft.com/office/drawing/2014/main" id="{1C4E1324-0A14-6568-E1A8-1D854C68A47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2531" name="Title 2">
            <a:extLst>
              <a:ext uri="{FF2B5EF4-FFF2-40B4-BE49-F238E27FC236}">
                <a16:creationId xmlns:a16="http://schemas.microsoft.com/office/drawing/2014/main" id="{158F93EF-9D12-8926-EDD0-A715485B9A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96938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Multitasking</a:t>
            </a:r>
            <a:endParaRPr lang="en-GB" altLang="en-US"/>
          </a:p>
        </p:txBody>
      </p:sp>
      <p:sp>
        <p:nvSpPr>
          <p:cNvPr id="22532" name="Content Placeholder 3">
            <a:extLst>
              <a:ext uri="{FF2B5EF4-FFF2-40B4-BE49-F238E27FC236}">
                <a16:creationId xmlns:a16="http://schemas.microsoft.com/office/drawing/2014/main" id="{D9AD7784-4083-7EB1-AA1A-47CEAE6DA866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452438" y="1760538"/>
            <a:ext cx="7991475" cy="1812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Modern CPUs and operating systems are able to make multiple processes </a:t>
            </a:r>
            <a:r>
              <a:rPr lang="en-GB" altLang="en-US" i="1"/>
              <a:t>available at the same time</a:t>
            </a:r>
            <a:r>
              <a:rPr lang="en-GB" altLang="en-US"/>
              <a:t>.  </a:t>
            </a:r>
          </a:p>
          <a:p>
            <a:r>
              <a:rPr lang="en-GB" altLang="en-US"/>
              <a:t>This is known as multitasking.</a:t>
            </a:r>
          </a:p>
          <a:p>
            <a:r>
              <a:rPr lang="en-GB" altLang="en-US"/>
              <a:t>The OS is responsible for ensuring that all processes are able to execute by allocating them a fair share of time with the hardware.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9DEBD3-CD90-DF7E-42F7-99012C8C8B7F}"/>
              </a:ext>
            </a:extLst>
          </p:cNvPr>
          <p:cNvSpPr txBox="1"/>
          <p:nvPr/>
        </p:nvSpPr>
        <p:spPr>
          <a:xfrm>
            <a:off x="452438" y="3584575"/>
            <a:ext cx="7673975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000" dirty="0"/>
              <a:t>It is important to understand this distinction:</a:t>
            </a:r>
          </a:p>
          <a:p>
            <a:pPr marL="342900" indent="-342900">
              <a:buFont typeface="Wingdings" pitchFamily="2" charset="2"/>
              <a:buChar char="§"/>
              <a:defRPr/>
            </a:pPr>
            <a:endParaRPr lang="en-GB" sz="2000" dirty="0"/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A CPU with one core – allows one instruction in one process at a time.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98CE8C-152C-CC11-F84C-BCEC2A7A56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438" y="4945063"/>
            <a:ext cx="70532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1">
              <a:buFont typeface="Arial" panose="020B0604020202020204" pitchFamily="34" charset="0"/>
              <a:buChar char="•"/>
            </a:pPr>
            <a:r>
              <a:rPr lang="en-GB" altLang="en-US" sz="2000"/>
              <a:t>A CPU with multiple cores – allows one instruction in one process at a time on each core.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1">
            <a:extLst>
              <a:ext uri="{FF2B5EF4-FFF2-40B4-BE49-F238E27FC236}">
                <a16:creationId xmlns:a16="http://schemas.microsoft.com/office/drawing/2014/main" id="{FD19D2DD-0A0A-92AE-F607-AD5F66F098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4579" name="Title 2">
            <a:extLst>
              <a:ext uri="{FF2B5EF4-FFF2-40B4-BE49-F238E27FC236}">
                <a16:creationId xmlns:a16="http://schemas.microsoft.com/office/drawing/2014/main" id="{F0B7D7B5-9BD1-04E2-5455-9E009ADD07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96938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Processes</a:t>
            </a:r>
            <a:endParaRPr lang="en-GB" altLang="en-US"/>
          </a:p>
        </p:txBody>
      </p:sp>
      <p:sp>
        <p:nvSpPr>
          <p:cNvPr id="24580" name="Content Placeholder 3">
            <a:extLst>
              <a:ext uri="{FF2B5EF4-FFF2-40B4-BE49-F238E27FC236}">
                <a16:creationId xmlns:a16="http://schemas.microsoft.com/office/drawing/2014/main" id="{9F390FF8-5D4F-E625-F63A-918ADF402E3F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452438" y="1760538"/>
            <a:ext cx="7991475" cy="3609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It is possible to see the processes that your computer is running.</a:t>
            </a:r>
          </a:p>
          <a:p>
            <a:r>
              <a:rPr lang="en-GB" altLang="en-US"/>
              <a:t>In Windows, you can use the Task Manager to view the processes running on your machine.</a:t>
            </a:r>
          </a:p>
          <a:p>
            <a:r>
              <a:rPr lang="en-GB" altLang="en-US"/>
              <a:t>The Task Manager gives you an overview of how many resources each process is using.</a:t>
            </a:r>
          </a:p>
          <a:p>
            <a:r>
              <a:rPr lang="en-GB" altLang="en-US"/>
              <a:t>In this example, you can </a:t>
            </a:r>
            <a:br>
              <a:rPr lang="en-GB" altLang="en-US"/>
            </a:br>
            <a:r>
              <a:rPr lang="en-GB" altLang="en-US"/>
              <a:t>see that there a number of </a:t>
            </a:r>
            <a:br>
              <a:rPr lang="en-GB" altLang="en-US"/>
            </a:br>
            <a:r>
              <a:rPr lang="en-GB" altLang="en-US"/>
              <a:t>background processes </a:t>
            </a:r>
            <a:br>
              <a:rPr lang="en-GB" altLang="en-US"/>
            </a:br>
            <a:r>
              <a:rPr lang="en-GB" altLang="en-US"/>
              <a:t>listed – lots of them!</a:t>
            </a:r>
          </a:p>
        </p:txBody>
      </p:sp>
      <p:pic>
        <p:nvPicPr>
          <p:cNvPr id="24581" name="Picture 4">
            <a:extLst>
              <a:ext uri="{FF2B5EF4-FFF2-40B4-BE49-F238E27FC236}">
                <a16:creationId xmlns:a16="http://schemas.microsoft.com/office/drawing/2014/main" id="{6ECF5E33-88DB-0A53-326D-7BA3CF2027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41" b="47021"/>
          <a:stretch>
            <a:fillRect/>
          </a:stretch>
        </p:blipFill>
        <p:spPr bwMode="auto">
          <a:xfrm>
            <a:off x="4259263" y="3563938"/>
            <a:ext cx="4184650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1">
            <a:extLst>
              <a:ext uri="{FF2B5EF4-FFF2-40B4-BE49-F238E27FC236}">
                <a16:creationId xmlns:a16="http://schemas.microsoft.com/office/drawing/2014/main" id="{B9E6A30C-003A-48EE-A195-8B0E7B97921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6627" name="Title 2">
            <a:extLst>
              <a:ext uri="{FF2B5EF4-FFF2-40B4-BE49-F238E27FC236}">
                <a16:creationId xmlns:a16="http://schemas.microsoft.com/office/drawing/2014/main" id="{48ACA109-C925-54B0-E078-834F0B1607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96938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Scheduling</a:t>
            </a:r>
            <a:endParaRPr lang="en-GB" altLang="en-US"/>
          </a:p>
        </p:txBody>
      </p:sp>
      <p:sp>
        <p:nvSpPr>
          <p:cNvPr id="26628" name="Content Placeholder 3">
            <a:extLst>
              <a:ext uri="{FF2B5EF4-FFF2-40B4-BE49-F238E27FC236}">
                <a16:creationId xmlns:a16="http://schemas.microsoft.com/office/drawing/2014/main" id="{9529CF66-E86C-B899-F050-7FF30CFE6133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452438" y="1760538"/>
            <a:ext cx="7991475" cy="4044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/>
              <a:t>The OS uses a scheduling algorithm to ensure that all processes that are queueing to be carried out get a share of CPU time.</a:t>
            </a:r>
          </a:p>
          <a:p>
            <a:r>
              <a:rPr lang="en-GB" altLang="en-US" dirty="0"/>
              <a:t>There are three main scheduling algorithms that OSs use:</a:t>
            </a:r>
          </a:p>
          <a:p>
            <a:pPr lvl="1"/>
            <a:r>
              <a:rPr lang="en-GB" altLang="en-US" dirty="0"/>
              <a:t>First In First Out (FIFO) – this processes the queue in the order that items arrive. The process at the front of the queue runs first, then the next, etc.</a:t>
            </a:r>
          </a:p>
          <a:p>
            <a:pPr lvl="1"/>
            <a:r>
              <a:rPr lang="en-GB" altLang="en-US" dirty="0"/>
              <a:t>Shortest Job First – the process which is closest to being completed goes first.</a:t>
            </a:r>
          </a:p>
          <a:p>
            <a:pPr lvl="1"/>
            <a:r>
              <a:rPr lang="en-GB" altLang="en-US" dirty="0"/>
              <a:t>Round-robin – processes are allocated a time slice (an amount of time in the CPU). If the process is not complete at the end of its time, it goes to the back of </a:t>
            </a:r>
            <a:r>
              <a:rPr lang="en-GB" altLang="en-US" dirty="0" err="1"/>
              <a:t>te</a:t>
            </a:r>
            <a:r>
              <a:rPr lang="en-GB" altLang="en-US" dirty="0"/>
              <a:t> queue. Higher priority tasks are given more time slices.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oter Placeholder 1">
            <a:extLst>
              <a:ext uri="{FF2B5EF4-FFF2-40B4-BE49-F238E27FC236}">
                <a16:creationId xmlns:a16="http://schemas.microsoft.com/office/drawing/2014/main" id="{D378DBD3-1436-66A4-A5F1-FE96581D6FA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36867" name="Title 2">
            <a:extLst>
              <a:ext uri="{FF2B5EF4-FFF2-40B4-BE49-F238E27FC236}">
                <a16:creationId xmlns:a16="http://schemas.microsoft.com/office/drawing/2014/main" id="{8697735B-D98C-C74E-0B83-04C2B4A90E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5175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Memory</a:t>
            </a:r>
            <a:endParaRPr lang="en-GB" altLang="en-US"/>
          </a:p>
        </p:txBody>
      </p:sp>
      <p:sp>
        <p:nvSpPr>
          <p:cNvPr id="31747" name="Content Placeholder 3">
            <a:extLst>
              <a:ext uri="{FF2B5EF4-FFF2-40B4-BE49-F238E27FC236}">
                <a16:creationId xmlns:a16="http://schemas.microsoft.com/office/drawing/2014/main" id="{E10D153F-E77E-9CD0-5DBD-1701C9F2B29B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4213" y="1773238"/>
            <a:ext cx="7775575" cy="4032026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GB" dirty="0"/>
              <a:t>The CPU is not the only hardware component processes need to access.  </a:t>
            </a:r>
          </a:p>
          <a:p>
            <a:pPr>
              <a:defRPr/>
            </a:pPr>
            <a:r>
              <a:rPr lang="en-GB" dirty="0"/>
              <a:t>The other major component that processes need to use is the computer’s memory.</a:t>
            </a:r>
          </a:p>
          <a:p>
            <a:pPr>
              <a:defRPr/>
            </a:pPr>
            <a:r>
              <a:rPr lang="en-GB" dirty="0"/>
              <a:t>The size of memory is finite, so the OS needs an efficient way of sharing it between processes.</a:t>
            </a:r>
          </a:p>
          <a:p>
            <a:pPr>
              <a:defRPr/>
            </a:pPr>
            <a:r>
              <a:rPr lang="en-GB" dirty="0"/>
              <a:t>When a process is loaded into memory, the OS assigns it a series of addresses to use. These blocks of addresses are called </a:t>
            </a:r>
            <a:r>
              <a:rPr lang="en-GB" b="1" dirty="0">
                <a:solidFill>
                  <a:srgbClr val="D60093"/>
                </a:solidFill>
              </a:rPr>
              <a:t>pages</a:t>
            </a:r>
            <a:r>
              <a:rPr lang="en-GB" dirty="0"/>
              <a:t>.</a:t>
            </a:r>
          </a:p>
          <a:p>
            <a:pPr>
              <a:defRPr/>
            </a:pPr>
            <a:r>
              <a:rPr lang="en-GB" dirty="0"/>
              <a:t>Management of these pages is often done with a </a:t>
            </a:r>
            <a:r>
              <a:rPr lang="en-GB" b="1" dirty="0">
                <a:solidFill>
                  <a:srgbClr val="D60093"/>
                </a:solidFill>
              </a:rPr>
              <a:t>paging algorithm</a:t>
            </a:r>
            <a:r>
              <a:rPr lang="en-GB" dirty="0"/>
              <a:t>. Manipulating an entire process (instructions and data) can be done by manipulating its pages in memory.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ooter Placeholder 1">
            <a:extLst>
              <a:ext uri="{FF2B5EF4-FFF2-40B4-BE49-F238E27FC236}">
                <a16:creationId xmlns:a16="http://schemas.microsoft.com/office/drawing/2014/main" id="{DBFF5E8C-F263-CE97-04CB-6C7498C2C0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38915" name="Title 2">
            <a:extLst>
              <a:ext uri="{FF2B5EF4-FFF2-40B4-BE49-F238E27FC236}">
                <a16:creationId xmlns:a16="http://schemas.microsoft.com/office/drawing/2014/main" id="{3D15F62F-FD7D-E998-2E64-1D1241CA29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Virtual memory</a:t>
            </a:r>
            <a:endParaRPr lang="en-GB" altLang="en-US"/>
          </a:p>
        </p:txBody>
      </p:sp>
      <p:sp>
        <p:nvSpPr>
          <p:cNvPr id="38916" name="Content Placeholder 3">
            <a:extLst>
              <a:ext uri="{FF2B5EF4-FFF2-40B4-BE49-F238E27FC236}">
                <a16:creationId xmlns:a16="http://schemas.microsoft.com/office/drawing/2014/main" id="{1740EE32-B711-81C6-5C80-5C40CC1DFF17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576263" y="1546225"/>
            <a:ext cx="7991475" cy="4475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When many processes are running a computer’s RAM may become full.</a:t>
            </a:r>
          </a:p>
          <a:p>
            <a:r>
              <a:rPr lang="en-GB" altLang="en-US"/>
              <a:t>When this happens, the OS needs to temporarily move some of the contents of the RAM to a space on the hard drive.  </a:t>
            </a:r>
          </a:p>
          <a:p>
            <a:r>
              <a:rPr lang="en-GB" altLang="en-US"/>
              <a:t>The part of the hard drive designated as an extension to the main memory is called </a:t>
            </a:r>
            <a:r>
              <a:rPr lang="en-GB" altLang="en-US" b="1">
                <a:solidFill>
                  <a:srgbClr val="D60093"/>
                </a:solidFill>
              </a:rPr>
              <a:t>virtual memory</a:t>
            </a:r>
            <a:r>
              <a:rPr lang="en-GB" altLang="en-US" b="1"/>
              <a:t>.</a:t>
            </a:r>
          </a:p>
          <a:p>
            <a:r>
              <a:rPr lang="en-GB" altLang="en-US"/>
              <a:t>The OS moves the pages of memory associated with a process in RAM to the hard disk. Thereby freeing up some memory.</a:t>
            </a:r>
          </a:p>
          <a:p>
            <a:r>
              <a:rPr lang="en-GB" altLang="en-US"/>
              <a:t>When that process is ready to be executed again, the OS moves the page from virtual memory back into RAM.</a:t>
            </a:r>
          </a:p>
          <a:p>
            <a:r>
              <a:rPr lang="en-GB" altLang="en-US"/>
              <a:t>You might have witnessed this happening (particularly on an older machine) when you’ve reopened a program that had been minimized for a while – the program may have taken a few seconds to be ready to reload.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197AB2E610A4AB7E4C01A06DA3EA9" ma:contentTypeVersion="13" ma:contentTypeDescription="Create a new document." ma:contentTypeScope="" ma:versionID="41df282cc4c2a57fcf10bc0f83f7f551">
  <xsd:schema xmlns:xsd="http://www.w3.org/2001/XMLSchema" xmlns:xs="http://www.w3.org/2001/XMLSchema" xmlns:p="http://schemas.microsoft.com/office/2006/metadata/properties" xmlns:ns2="c9b699c2-2c56-4336-b981-892f17840fb6" xmlns:ns3="18704ea7-6f73-4b33-ac14-9f02857f74b7" targetNamespace="http://schemas.microsoft.com/office/2006/metadata/properties" ma:root="true" ma:fieldsID="044dfe04d4140252c7726d4d85405577" ns2:_="" ns3:_="">
    <xsd:import namespace="c9b699c2-2c56-4336-b981-892f17840fb6"/>
    <xsd:import namespace="18704ea7-6f73-4b33-ac14-9f02857f7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b699c2-2c56-4336-b981-892f17840f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704ea7-6f73-4b33-ac14-9f02857f74b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EF42952-B49F-46D9-905E-3F98F09486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b699c2-2c56-4336-b981-892f17840fb6"/>
    <ds:schemaRef ds:uri="18704ea7-6f73-4b33-ac14-9f02857f7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FFD4FB3-9A0A-1243-AD27-6712831EEDD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3808</TotalTime>
  <Words>1032</Words>
  <Application>Microsoft Macintosh PowerPoint</Application>
  <PresentationFormat>On-screen Show (4:3)</PresentationFormat>
  <Paragraphs>80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Verdana</vt:lpstr>
      <vt:lpstr>Wingdings</vt:lpstr>
      <vt:lpstr>1_TitleSlide</vt:lpstr>
      <vt:lpstr>PowerPoint Presentation</vt:lpstr>
      <vt:lpstr>Learning objectives</vt:lpstr>
      <vt:lpstr>Operating systems</vt:lpstr>
      <vt:lpstr>Processes</vt:lpstr>
      <vt:lpstr>Multitasking</vt:lpstr>
      <vt:lpstr>Processes</vt:lpstr>
      <vt:lpstr>Scheduling</vt:lpstr>
      <vt:lpstr>Memory</vt:lpstr>
      <vt:lpstr>Virtual memory</vt:lpstr>
      <vt:lpstr>Wrap up: you have learned how to…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2016</dc:title>
  <dc:creator>Pearson Education</dc:creator>
  <cp:lastModifiedBy>Ann Weidmann</cp:lastModifiedBy>
  <cp:revision>331</cp:revision>
  <cp:lastPrinted>2020-05-14T16:41:42Z</cp:lastPrinted>
  <dcterms:created xsi:type="dcterms:W3CDTF">2010-12-13T13:21:58Z</dcterms:created>
  <dcterms:modified xsi:type="dcterms:W3CDTF">2022-10-30T18:00:40Z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0x0101008EB804D4F82C0B4088CBB3A2B255BE33</vt:lpwstr>
  </property>
</Properties>
</file>